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863"/>
    <p:restoredTop sz="94192"/>
  </p:normalViewPr>
  <p:slideViewPr>
    <p:cSldViewPr snapToGrid="0" snapToObjects="1">
      <p:cViewPr varScale="1">
        <p:scale>
          <a:sx n="62" d="100"/>
          <a:sy n="62" d="100"/>
        </p:scale>
        <p:origin x="1328" y="248"/>
      </p:cViewPr>
      <p:guideLst/>
    </p:cSldViewPr>
  </p:slideViewPr>
  <p:outlineViewPr>
    <p:cViewPr>
      <p:scale>
        <a:sx n="33" d="100"/>
        <a:sy n="33" d="100"/>
      </p:scale>
      <p:origin x="0" y="0"/>
    </p:cViewPr>
  </p:outlineViewPr>
  <p:notesTextViewPr>
    <p:cViewPr>
      <p:scale>
        <a:sx n="30" d="100"/>
        <a:sy n="3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579623" y="3226831"/>
            <a:ext cx="6229269"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34</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3rd June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56901" y="1309202"/>
            <a:ext cx="290464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exhaust</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 class were mentally </a:t>
            </a:r>
            <a:r>
              <a:rPr lang="en-GB" b="1" dirty="0">
                <a:latin typeface="Gill Sans MT" panose="020B0502020104020203" pitchFamily="34" charset="77"/>
              </a:rPr>
              <a:t>exhausted</a:t>
            </a:r>
            <a:r>
              <a:rPr lang="en-GB" dirty="0">
                <a:latin typeface="Gill Sans MT" panose="020B0502020104020203" pitchFamily="34" charset="77"/>
              </a:rPr>
              <a:t> after their maths test.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(ex-haust)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652976252"/>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drain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assist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embossed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himself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fatigue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help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defrost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physically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1324B444-83FF-E056-6138-B8E50E39468C}"/>
              </a:ext>
            </a:extLst>
          </p:cNvPr>
          <p:cNvSpPr txBox="1"/>
          <p:nvPr/>
        </p:nvSpPr>
        <p:spPr>
          <a:xfrm>
            <a:off x="566821" y="4185609"/>
            <a:ext cx="7295238"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something exhausts you, it makes you so tired, either physically or mentally, that you have no energy left.</a:t>
            </a:r>
          </a:p>
        </p:txBody>
      </p:sp>
      <p:pic>
        <p:nvPicPr>
          <p:cNvPr id="3" name="Picture 2">
            <a:extLst>
              <a:ext uri="{FF2B5EF4-FFF2-40B4-BE49-F238E27FC236}">
                <a16:creationId xmlns:a16="http://schemas.microsoft.com/office/drawing/2014/main" id="{76C84991-010B-E05C-FA16-EBC7A491B158}"/>
              </a:ext>
            </a:extLst>
          </p:cNvPr>
          <p:cNvPicPr>
            <a:picLocks noChangeAspect="1"/>
          </p:cNvPicPr>
          <p:nvPr/>
        </p:nvPicPr>
        <p:blipFill>
          <a:blip r:embed="rId4"/>
          <a:stretch>
            <a:fillRect/>
          </a:stretch>
        </p:blipFill>
        <p:spPr>
          <a:xfrm>
            <a:off x="8521219" y="2779817"/>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08558" y="1309202"/>
            <a:ext cx="240129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gather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The class </a:t>
            </a:r>
            <a:r>
              <a:rPr lang="en-GB" sz="4000" b="1" dirty="0">
                <a:solidFill>
                  <a:schemeClr val="accent2"/>
                </a:solidFill>
                <a:latin typeface="Gill Sans MT" panose="020B0502020104020203" pitchFamily="34" charset="77"/>
              </a:rPr>
              <a:t>gathered</a:t>
            </a:r>
            <a:r>
              <a:rPr lang="en-GB" sz="4000" dirty="0">
                <a:solidFill>
                  <a:schemeClr val="accent2"/>
                </a:solidFill>
                <a:latin typeface="Gill Sans MT" panose="020B0502020104020203" pitchFamily="34" charset="77"/>
              </a:rPr>
              <a:t> when it was time to go home.</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gath-er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41307297"/>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assemble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disperse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around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collect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reject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together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687B4066-F31E-8400-5CD0-F1EE680C2D89}"/>
              </a:ext>
            </a:extLst>
          </p:cNvPr>
          <p:cNvSpPr txBox="1"/>
          <p:nvPr/>
        </p:nvSpPr>
        <p:spPr>
          <a:xfrm>
            <a:off x="523253" y="3991741"/>
            <a:ext cx="6674948"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people gather somewhere or if someone gathers people somewhere, they come together in a group.</a:t>
            </a:r>
          </a:p>
        </p:txBody>
      </p:sp>
      <p:pic>
        <p:nvPicPr>
          <p:cNvPr id="3" name="Picture 2">
            <a:extLst>
              <a:ext uri="{FF2B5EF4-FFF2-40B4-BE49-F238E27FC236}">
                <a16:creationId xmlns:a16="http://schemas.microsoft.com/office/drawing/2014/main" id="{97B2B20E-B834-7C46-3BB2-8E8529155A02}"/>
              </a:ext>
            </a:extLst>
          </p:cNvPr>
          <p:cNvPicPr>
            <a:picLocks noChangeAspect="1"/>
          </p:cNvPicPr>
          <p:nvPr/>
        </p:nvPicPr>
        <p:blipFill>
          <a:blip r:embed="rId4"/>
          <a:stretch>
            <a:fillRect/>
          </a:stretch>
        </p:blipFill>
        <p:spPr>
          <a:xfrm>
            <a:off x="8314093" y="2688979"/>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17425" y="1339979"/>
            <a:ext cx="2157643"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hurtle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135486" y="3963790"/>
            <a:ext cx="8376099"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someone or something hurtles somewhere, they move there very quickly, often in a rough or violent way.</a:t>
            </a:r>
          </a:p>
        </p:txBody>
      </p:sp>
      <p:sp>
        <p:nvSpPr>
          <p:cNvPr id="155" name="The was a tear in Freddie’s new school jumper."/>
          <p:cNvSpPr txBox="1"/>
          <p:nvPr/>
        </p:nvSpPr>
        <p:spPr>
          <a:xfrm>
            <a:off x="5112" y="6554768"/>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paper aeroplane </a:t>
            </a:r>
            <a:r>
              <a:rPr lang="en-GB" sz="4000" b="1" dirty="0">
                <a:latin typeface="Gill Sans MT" panose="020B0502020104020203" pitchFamily="34" charset="77"/>
              </a:rPr>
              <a:t>hurtled</a:t>
            </a:r>
            <a:r>
              <a:rPr lang="en-GB" sz="4000" dirty="0">
                <a:latin typeface="Gill Sans MT" panose="020B0502020104020203" pitchFamily="34" charset="77"/>
              </a:rPr>
              <a:t> across the classroom.</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hur-tle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140967619"/>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608978">
                  <a:extLst>
                    <a:ext uri="{9D8B030D-6E8A-4147-A177-3AD203B41FA5}">
                      <a16:colId xmlns:a16="http://schemas.microsoft.com/office/drawing/2014/main" val="3334831431"/>
                    </a:ext>
                  </a:extLst>
                </a:gridCol>
                <a:gridCol w="259089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collide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turtle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lunge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walk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across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23B87AA0-289C-DF39-DED6-155DE60566E9}"/>
              </a:ext>
            </a:extLst>
          </p:cNvPr>
          <p:cNvPicPr>
            <a:picLocks noChangeAspect="1"/>
          </p:cNvPicPr>
          <p:nvPr/>
        </p:nvPicPr>
        <p:blipFill>
          <a:blip r:embed="rId4"/>
          <a:stretch>
            <a:fillRect/>
          </a:stretch>
        </p:blipFill>
        <p:spPr>
          <a:xfrm>
            <a:off x="8826019" y="2802868"/>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98123" y="1309202"/>
            <a:ext cx="242213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launch</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5" name="The was a tear in Freddie’s new school jumper."/>
          <p:cNvSpPr txBox="1"/>
          <p:nvPr/>
        </p:nvSpPr>
        <p:spPr>
          <a:xfrm>
            <a:off x="5112" y="6519515"/>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Mr Singh demonstrated how to </a:t>
            </a:r>
            <a:r>
              <a:rPr lang="en-GB" b="1" dirty="0">
                <a:latin typeface="Gill Sans MT" panose="020B0502020104020203" pitchFamily="34" charset="77"/>
              </a:rPr>
              <a:t>launch</a:t>
            </a:r>
            <a:r>
              <a:rPr lang="en-GB" dirty="0">
                <a:latin typeface="Gill Sans MT" panose="020B0502020104020203" pitchFamily="34" charset="77"/>
              </a:rPr>
              <a:t> a model rocket.</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launch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211695778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dispatch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haunch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off</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catapult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hold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paunch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5E226A78-4C0F-6B72-2DDC-3FD9AC9A8C52}"/>
              </a:ext>
            </a:extLst>
          </p:cNvPr>
          <p:cNvSpPr txBox="1"/>
          <p:nvPr/>
        </p:nvSpPr>
        <p:spPr>
          <a:xfrm>
            <a:off x="579987" y="4547712"/>
            <a:ext cx="7268907"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GB" dirty="0">
                <a:latin typeface="Gill Sans MT" panose="020B0502020104020203" pitchFamily="34" charset="77"/>
              </a:rPr>
              <a:t>T</a:t>
            </a:r>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o involve yourself totally and enthusiastically.</a:t>
            </a:r>
          </a:p>
        </p:txBody>
      </p:sp>
      <p:pic>
        <p:nvPicPr>
          <p:cNvPr id="2" name="Picture 1">
            <a:extLst>
              <a:ext uri="{FF2B5EF4-FFF2-40B4-BE49-F238E27FC236}">
                <a16:creationId xmlns:a16="http://schemas.microsoft.com/office/drawing/2014/main" id="{3374260A-6F18-C55C-D313-A4A20CFCC670}"/>
              </a:ext>
            </a:extLst>
          </p:cNvPr>
          <p:cNvPicPr>
            <a:picLocks noChangeAspect="1"/>
          </p:cNvPicPr>
          <p:nvPr/>
        </p:nvPicPr>
        <p:blipFill>
          <a:blip r:embed="rId4"/>
          <a:stretch>
            <a:fillRect/>
          </a:stretch>
        </p:blipFill>
        <p:spPr>
          <a:xfrm>
            <a:off x="8608049" y="2631353"/>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01391" y="1309202"/>
            <a:ext cx="321562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precious</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372570" y="6402314"/>
            <a:ext cx="1217230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Sammy thought the time in the classroom was </a:t>
            </a:r>
            <a:r>
              <a:rPr lang="en-GB" sz="4000" b="1" dirty="0">
                <a:latin typeface="Gill Sans MT" panose="020B0502020104020203" pitchFamily="34" charset="77"/>
              </a:rPr>
              <a:t>precious</a:t>
            </a:r>
            <a:r>
              <a:rPr lang="en-GB" sz="4000" dirty="0">
                <a:latin typeface="Gill Sans MT" panose="020B0502020104020203" pitchFamily="34" charset="77"/>
              </a:rPr>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pre-cious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750219634"/>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adored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worthless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semi-</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prized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impaired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object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104110E2-4867-4C9D-30F7-002FC7E03208}"/>
              </a:ext>
            </a:extLst>
          </p:cNvPr>
          <p:cNvSpPr txBox="1"/>
          <p:nvPr/>
        </p:nvSpPr>
        <p:spPr>
          <a:xfrm>
            <a:off x="174635" y="3791376"/>
            <a:ext cx="7238833"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say that something such as a resource is precious, you mean that it is valuable and should not be wasted or used badly.</a:t>
            </a:r>
          </a:p>
        </p:txBody>
      </p:sp>
      <p:pic>
        <p:nvPicPr>
          <p:cNvPr id="4" name="Picture 3">
            <a:extLst>
              <a:ext uri="{FF2B5EF4-FFF2-40B4-BE49-F238E27FC236}">
                <a16:creationId xmlns:a16="http://schemas.microsoft.com/office/drawing/2014/main" id="{22927F6B-DDB1-E193-5626-F5E47B434480}"/>
              </a:ext>
            </a:extLst>
          </p:cNvPr>
          <p:cNvPicPr>
            <a:picLocks noChangeAspect="1"/>
          </p:cNvPicPr>
          <p:nvPr/>
        </p:nvPicPr>
        <p:blipFill>
          <a:blip r:embed="rId4"/>
          <a:stretch>
            <a:fillRect/>
          </a:stretch>
        </p:blipFill>
        <p:spPr>
          <a:xfrm>
            <a:off x="8652566" y="2627015"/>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29484410"/>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fierce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friend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greedy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ocean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4709298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gather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launch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hurtle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precious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588610002"/>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fierce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greedy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friend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learn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ocean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788301644"/>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describe someone as ***, you mean that they want to have more of something such as food or money than is necessary or fair.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is someone who you know well and like, but who is not related to you.</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something, you obtain knowledge or a skill through studying or training.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An *** is one of the five very large areas of sea on the Earth's surface.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 feelings or actions are very intense or enthusiastic, or involve great activity.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68FE54F9-D803-D4DD-C26B-12C26E99E5AD}"/>
              </a:ext>
            </a:extLst>
          </p:cNvPr>
          <p:cNvPicPr>
            <a:picLocks noChangeAspect="1"/>
          </p:cNvPicPr>
          <p:nvPr/>
        </p:nvPicPr>
        <p:blipFill>
          <a:blip r:embed="rId5"/>
          <a:stretch>
            <a:fillRect/>
          </a:stretch>
        </p:blipFill>
        <p:spPr>
          <a:xfrm>
            <a:off x="10997287" y="7885565"/>
            <a:ext cx="933589" cy="933589"/>
          </a:xfrm>
          <a:prstGeom prst="rect">
            <a:avLst/>
          </a:prstGeom>
        </p:spPr>
      </p:pic>
      <p:pic>
        <p:nvPicPr>
          <p:cNvPr id="3" name="Picture 2">
            <a:extLst>
              <a:ext uri="{FF2B5EF4-FFF2-40B4-BE49-F238E27FC236}">
                <a16:creationId xmlns:a16="http://schemas.microsoft.com/office/drawing/2014/main" id="{527A6EED-5F6F-5555-EF0A-461DEF3AD4BC}"/>
              </a:ext>
            </a:extLst>
          </p:cNvPr>
          <p:cNvPicPr>
            <a:picLocks noChangeAspect="1"/>
          </p:cNvPicPr>
          <p:nvPr/>
        </p:nvPicPr>
        <p:blipFill>
          <a:blip r:embed="rId6"/>
          <a:stretch>
            <a:fillRect/>
          </a:stretch>
        </p:blipFill>
        <p:spPr>
          <a:xfrm>
            <a:off x="11156717" y="2728924"/>
            <a:ext cx="1016000" cy="1016000"/>
          </a:xfrm>
          <a:prstGeom prst="rect">
            <a:avLst/>
          </a:prstGeom>
        </p:spPr>
      </p:pic>
      <p:pic>
        <p:nvPicPr>
          <p:cNvPr id="5" name="Picture 4">
            <a:extLst>
              <a:ext uri="{FF2B5EF4-FFF2-40B4-BE49-F238E27FC236}">
                <a16:creationId xmlns:a16="http://schemas.microsoft.com/office/drawing/2014/main" id="{E319BB85-CC7D-2806-D595-473828C79E67}"/>
              </a:ext>
            </a:extLst>
          </p:cNvPr>
          <p:cNvPicPr>
            <a:picLocks noChangeAspect="1"/>
          </p:cNvPicPr>
          <p:nvPr/>
        </p:nvPicPr>
        <p:blipFill>
          <a:blip r:embed="rId7"/>
          <a:stretch>
            <a:fillRect/>
          </a:stretch>
        </p:blipFill>
        <p:spPr>
          <a:xfrm>
            <a:off x="11006956" y="3937236"/>
            <a:ext cx="1016001" cy="1016001"/>
          </a:xfrm>
          <a:prstGeom prst="rect">
            <a:avLst/>
          </a:prstGeom>
        </p:spPr>
      </p:pic>
      <p:pic>
        <p:nvPicPr>
          <p:cNvPr id="6" name="Picture 5">
            <a:extLst>
              <a:ext uri="{FF2B5EF4-FFF2-40B4-BE49-F238E27FC236}">
                <a16:creationId xmlns:a16="http://schemas.microsoft.com/office/drawing/2014/main" id="{3AE121E4-76F6-8FA5-BE95-73C5E006A98C}"/>
              </a:ext>
            </a:extLst>
          </p:cNvPr>
          <p:cNvPicPr>
            <a:picLocks noChangeAspect="1"/>
          </p:cNvPicPr>
          <p:nvPr/>
        </p:nvPicPr>
        <p:blipFill>
          <a:blip r:embed="rId8"/>
          <a:stretch>
            <a:fillRect/>
          </a:stretch>
        </p:blipFill>
        <p:spPr>
          <a:xfrm>
            <a:off x="10941564" y="5113304"/>
            <a:ext cx="1231153" cy="1231153"/>
          </a:xfrm>
          <a:prstGeom prst="rect">
            <a:avLst/>
          </a:prstGeom>
        </p:spPr>
      </p:pic>
      <p:pic>
        <p:nvPicPr>
          <p:cNvPr id="7" name="Picture 6">
            <a:extLst>
              <a:ext uri="{FF2B5EF4-FFF2-40B4-BE49-F238E27FC236}">
                <a16:creationId xmlns:a16="http://schemas.microsoft.com/office/drawing/2014/main" id="{75214577-67E4-EE42-730C-AAD362F774D5}"/>
              </a:ext>
            </a:extLst>
          </p:cNvPr>
          <p:cNvPicPr>
            <a:picLocks noChangeAspect="1"/>
          </p:cNvPicPr>
          <p:nvPr/>
        </p:nvPicPr>
        <p:blipFill>
          <a:blip r:embed="rId9"/>
          <a:stretch>
            <a:fillRect/>
          </a:stretch>
        </p:blipFill>
        <p:spPr>
          <a:xfrm>
            <a:off x="11045353" y="6514611"/>
            <a:ext cx="1069788" cy="1069788"/>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288305289"/>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exhaust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gather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hurtle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launch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precious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4246229275"/>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T</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o involve yourself totally and enthusiastically.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people *** somewhere or if someone *** people somewhere, they come together in a group.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 you, it makes you so tired, either physically or mentally, that you have no energy left.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say that something such as a resource is ***, you mean that it is valuable and should not be wasted or used badly.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someone or something *** somewhere, they move there very quickly, often in a rough or violent 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A2D59E95-F314-1874-EBA7-C4911AAF60E4}"/>
              </a:ext>
            </a:extLst>
          </p:cNvPr>
          <p:cNvPicPr>
            <a:picLocks noChangeAspect="1"/>
          </p:cNvPicPr>
          <p:nvPr/>
        </p:nvPicPr>
        <p:blipFill>
          <a:blip r:embed="rId5"/>
          <a:stretch>
            <a:fillRect/>
          </a:stretch>
        </p:blipFill>
        <p:spPr>
          <a:xfrm>
            <a:off x="10965120" y="5099240"/>
            <a:ext cx="1099671" cy="1099671"/>
          </a:xfrm>
          <a:prstGeom prst="rect">
            <a:avLst/>
          </a:prstGeom>
        </p:spPr>
      </p:pic>
      <p:pic>
        <p:nvPicPr>
          <p:cNvPr id="3" name="Picture 2">
            <a:extLst>
              <a:ext uri="{FF2B5EF4-FFF2-40B4-BE49-F238E27FC236}">
                <a16:creationId xmlns:a16="http://schemas.microsoft.com/office/drawing/2014/main" id="{9EECD3BB-B3CF-B2F2-B41E-43000A2F378C}"/>
              </a:ext>
            </a:extLst>
          </p:cNvPr>
          <p:cNvPicPr>
            <a:picLocks noChangeAspect="1"/>
          </p:cNvPicPr>
          <p:nvPr/>
        </p:nvPicPr>
        <p:blipFill>
          <a:blip r:embed="rId6"/>
          <a:stretch>
            <a:fillRect/>
          </a:stretch>
        </p:blipFill>
        <p:spPr>
          <a:xfrm>
            <a:off x="11085500" y="3980007"/>
            <a:ext cx="826865" cy="826865"/>
          </a:xfrm>
          <a:prstGeom prst="rect">
            <a:avLst/>
          </a:prstGeom>
        </p:spPr>
      </p:pic>
      <p:pic>
        <p:nvPicPr>
          <p:cNvPr id="5" name="Picture 4">
            <a:extLst>
              <a:ext uri="{FF2B5EF4-FFF2-40B4-BE49-F238E27FC236}">
                <a16:creationId xmlns:a16="http://schemas.microsoft.com/office/drawing/2014/main" id="{6AF3D10B-683B-9252-04D0-136319658E56}"/>
              </a:ext>
            </a:extLst>
          </p:cNvPr>
          <p:cNvPicPr>
            <a:picLocks noChangeAspect="1"/>
          </p:cNvPicPr>
          <p:nvPr/>
        </p:nvPicPr>
        <p:blipFill>
          <a:blip r:embed="rId7"/>
          <a:stretch>
            <a:fillRect/>
          </a:stretch>
        </p:blipFill>
        <p:spPr>
          <a:xfrm>
            <a:off x="11102367" y="7870705"/>
            <a:ext cx="908424" cy="908424"/>
          </a:xfrm>
          <a:prstGeom prst="rect">
            <a:avLst/>
          </a:prstGeom>
        </p:spPr>
      </p:pic>
      <p:pic>
        <p:nvPicPr>
          <p:cNvPr id="6" name="Picture 5">
            <a:extLst>
              <a:ext uri="{FF2B5EF4-FFF2-40B4-BE49-F238E27FC236}">
                <a16:creationId xmlns:a16="http://schemas.microsoft.com/office/drawing/2014/main" id="{C2A87036-52AD-3FAB-5F34-BC665425B826}"/>
              </a:ext>
            </a:extLst>
          </p:cNvPr>
          <p:cNvPicPr>
            <a:picLocks noChangeAspect="1"/>
          </p:cNvPicPr>
          <p:nvPr/>
        </p:nvPicPr>
        <p:blipFill>
          <a:blip r:embed="rId8"/>
          <a:stretch>
            <a:fillRect/>
          </a:stretch>
        </p:blipFill>
        <p:spPr>
          <a:xfrm>
            <a:off x="10965120" y="2766155"/>
            <a:ext cx="866726" cy="866726"/>
          </a:xfrm>
          <a:prstGeom prst="rect">
            <a:avLst/>
          </a:prstGeom>
        </p:spPr>
      </p:pic>
      <p:pic>
        <p:nvPicPr>
          <p:cNvPr id="7" name="Picture 6">
            <a:extLst>
              <a:ext uri="{FF2B5EF4-FFF2-40B4-BE49-F238E27FC236}">
                <a16:creationId xmlns:a16="http://schemas.microsoft.com/office/drawing/2014/main" id="{8A0913F4-30D5-A46A-3621-6D07C4028621}"/>
              </a:ext>
            </a:extLst>
          </p:cNvPr>
          <p:cNvPicPr>
            <a:picLocks noChangeAspect="1"/>
          </p:cNvPicPr>
          <p:nvPr/>
        </p:nvPicPr>
        <p:blipFill>
          <a:blip r:embed="rId9"/>
          <a:stretch>
            <a:fillRect/>
          </a:stretch>
        </p:blipFill>
        <p:spPr>
          <a:xfrm>
            <a:off x="11052571" y="6629064"/>
            <a:ext cx="924767" cy="924767"/>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746716" y="3993661"/>
            <a:ext cx="21047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greedy</a:t>
            </a:r>
            <a:endParaRPr dirty="0">
              <a:latin typeface="Gill Sans MT" panose="020B0502020104020203" pitchFamily="34" charset="77"/>
            </a:endParaRPr>
          </a:p>
        </p:txBody>
      </p:sp>
      <p:sp>
        <p:nvSpPr>
          <p:cNvPr id="135" name="spare"/>
          <p:cNvSpPr txBox="1"/>
          <p:nvPr/>
        </p:nvSpPr>
        <p:spPr>
          <a:xfrm>
            <a:off x="2966292" y="4824209"/>
            <a:ext cx="182421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friend</a:t>
            </a:r>
            <a:endParaRPr b="1" dirty="0">
              <a:latin typeface="Gill Sans MT" panose="020B0502020104020203" pitchFamily="34" charset="77"/>
              <a:sym typeface="American Typewriter"/>
            </a:endParaRPr>
          </a:p>
        </p:txBody>
      </p:sp>
      <p:sp>
        <p:nvSpPr>
          <p:cNvPr id="136" name="chipped"/>
          <p:cNvSpPr txBox="1"/>
          <p:nvPr/>
        </p:nvSpPr>
        <p:spPr>
          <a:xfrm>
            <a:off x="2998387" y="5769060"/>
            <a:ext cx="160140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learn</a:t>
            </a:r>
            <a:endParaRPr dirty="0">
              <a:latin typeface="Gill Sans MT" panose="020B0502020104020203" pitchFamily="34" charset="77"/>
            </a:endParaRPr>
          </a:p>
        </p:txBody>
      </p:sp>
      <p:sp>
        <p:nvSpPr>
          <p:cNvPr id="137" name="lift"/>
          <p:cNvSpPr txBox="1"/>
          <p:nvPr/>
        </p:nvSpPr>
        <p:spPr>
          <a:xfrm>
            <a:off x="2880567" y="6639612"/>
            <a:ext cx="183704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ocean</a:t>
            </a:r>
            <a:endParaRPr dirty="0">
              <a:latin typeface="Gill Sans MT" panose="020B0502020104020203" pitchFamily="34" charset="77"/>
            </a:endParaRPr>
          </a:p>
        </p:txBody>
      </p:sp>
      <p:sp>
        <p:nvSpPr>
          <p:cNvPr id="138" name="mutter"/>
          <p:cNvSpPr txBox="1"/>
          <p:nvPr/>
        </p:nvSpPr>
        <p:spPr>
          <a:xfrm>
            <a:off x="8190715" y="3941031"/>
            <a:ext cx="202619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gather</a:t>
            </a:r>
            <a:endParaRPr b="1" dirty="0">
              <a:latin typeface="Gill Sans MT" panose="020B0502020104020203" pitchFamily="34" charset="77"/>
              <a:sym typeface="American Typewriter"/>
            </a:endParaRPr>
          </a:p>
        </p:txBody>
      </p:sp>
      <p:sp>
        <p:nvSpPr>
          <p:cNvPr id="139" name="unveil"/>
          <p:cNvSpPr txBox="1"/>
          <p:nvPr/>
        </p:nvSpPr>
        <p:spPr>
          <a:xfrm>
            <a:off x="8193141" y="5755144"/>
            <a:ext cx="202138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launch</a:t>
            </a:r>
            <a:endParaRPr dirty="0">
              <a:latin typeface="Gill Sans MT" panose="020B0502020104020203" pitchFamily="34" charset="77"/>
              <a:sym typeface="American Typewriter"/>
            </a:endParaRPr>
          </a:p>
        </p:txBody>
      </p:sp>
      <p:sp>
        <p:nvSpPr>
          <p:cNvPr id="140" name="tolerate"/>
          <p:cNvSpPr txBox="1"/>
          <p:nvPr/>
        </p:nvSpPr>
        <p:spPr>
          <a:xfrm>
            <a:off x="8023579" y="3084728"/>
            <a:ext cx="238526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exhaust</a:t>
            </a:r>
            <a:endParaRPr dirty="0">
              <a:latin typeface="Gill Sans MT" panose="020B0502020104020203" pitchFamily="34" charset="77"/>
            </a:endParaRPr>
          </a:p>
        </p:txBody>
      </p:sp>
      <p:sp>
        <p:nvSpPr>
          <p:cNvPr id="141" name="fixation"/>
          <p:cNvSpPr txBox="1"/>
          <p:nvPr/>
        </p:nvSpPr>
        <p:spPr>
          <a:xfrm>
            <a:off x="8271250" y="4824210"/>
            <a:ext cx="188994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hurtle</a:t>
            </a:r>
            <a:endParaRPr dirty="0">
              <a:latin typeface="Gill Sans MT" panose="020B0502020104020203" pitchFamily="34" charset="77"/>
            </a:endParaRPr>
          </a:p>
        </p:txBody>
      </p:sp>
      <p:sp>
        <p:nvSpPr>
          <p:cNvPr id="142" name="rustle"/>
          <p:cNvSpPr txBox="1"/>
          <p:nvPr/>
        </p:nvSpPr>
        <p:spPr>
          <a:xfrm>
            <a:off x="7920990" y="6620562"/>
            <a:ext cx="259045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precious</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2928030" y="3080135"/>
            <a:ext cx="175047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fierce</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27788" y="150688"/>
            <a:ext cx="703237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fierce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31942" y="5427006"/>
            <a:ext cx="108350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greedy</a:t>
            </a:r>
            <a:endParaRPr sz="28700" dirty="0">
              <a:latin typeface="Gill Sans MT" panose="020B0502020104020203" pitchFamily="34" charset="77"/>
            </a:endParaRPr>
          </a:p>
        </p:txBody>
      </p:sp>
      <p:sp>
        <p:nvSpPr>
          <p:cNvPr id="5" name="TextBox 4">
            <a:extLst>
              <a:ext uri="{FF2B5EF4-FFF2-40B4-BE49-F238E27FC236}">
                <a16:creationId xmlns:a16="http://schemas.microsoft.com/office/drawing/2014/main" id="{1B266D46-2635-5FB0-F2EE-2D7D2308FA3A}"/>
              </a:ext>
            </a:extLst>
          </p:cNvPr>
          <p:cNvSpPr txBox="1"/>
          <p:nvPr/>
        </p:nvSpPr>
        <p:spPr>
          <a:xfrm>
            <a:off x="4538601" y="-955824"/>
            <a:ext cx="10265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US" sz="3600" b="0" i="0" u="none" strike="noStrike" cap="none" spc="0" normalizeH="0" baseline="0" dirty="0">
              <a:ln>
                <a:noFill/>
              </a:ln>
              <a:solidFill>
                <a:srgbClr val="000000"/>
              </a:solidFill>
              <a:effectLst/>
              <a:uFillTx/>
              <a:latin typeface="+mn-lt"/>
              <a:ea typeface="+mn-ea"/>
              <a:cs typeface="+mn-cs"/>
              <a:sym typeface="Helvetica Light"/>
            </a:endParaRPr>
          </a:p>
        </p:txBody>
      </p:sp>
      <p:pic>
        <p:nvPicPr>
          <p:cNvPr id="2" name="Picture 1">
            <a:extLst>
              <a:ext uri="{FF2B5EF4-FFF2-40B4-BE49-F238E27FC236}">
                <a16:creationId xmlns:a16="http://schemas.microsoft.com/office/drawing/2014/main" id="{5CB03597-8E5E-BFF9-9B8E-1F9B903CCC1B}"/>
              </a:ext>
            </a:extLst>
          </p:cNvPr>
          <p:cNvPicPr>
            <a:picLocks noChangeAspect="1"/>
          </p:cNvPicPr>
          <p:nvPr/>
        </p:nvPicPr>
        <p:blipFill>
          <a:blip r:embed="rId4"/>
          <a:stretch>
            <a:fillRect/>
          </a:stretch>
        </p:blipFill>
        <p:spPr>
          <a:xfrm>
            <a:off x="8689194" y="602862"/>
            <a:ext cx="3251200" cy="3251200"/>
          </a:xfrm>
          <a:prstGeom prst="rect">
            <a:avLst/>
          </a:prstGeom>
        </p:spPr>
      </p:pic>
      <p:pic>
        <p:nvPicPr>
          <p:cNvPr id="4" name="Picture 3">
            <a:extLst>
              <a:ext uri="{FF2B5EF4-FFF2-40B4-BE49-F238E27FC236}">
                <a16:creationId xmlns:a16="http://schemas.microsoft.com/office/drawing/2014/main" id="{12B04EE8-2134-5BEF-8EF6-91FC18FC74C4}"/>
              </a:ext>
            </a:extLst>
          </p:cNvPr>
          <p:cNvPicPr>
            <a:picLocks noChangeAspect="1"/>
          </p:cNvPicPr>
          <p:nvPr/>
        </p:nvPicPr>
        <p:blipFill>
          <a:blip r:embed="rId5"/>
          <a:stretch>
            <a:fillRect/>
          </a:stretch>
        </p:blipFill>
        <p:spPr>
          <a:xfrm>
            <a:off x="946171" y="572431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49252" y="219605"/>
            <a:ext cx="7317709"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friend</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241600" y="5037791"/>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learn</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6A3D38C0-0BFC-12A0-E21B-64E8DBDABA2B}"/>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C6C15B0D-CFC3-49FE-AF63-2672AB718D2F}"/>
              </a:ext>
            </a:extLst>
          </p:cNvPr>
          <p:cNvPicPr>
            <a:picLocks noChangeAspect="1"/>
          </p:cNvPicPr>
          <p:nvPr/>
        </p:nvPicPr>
        <p:blipFill>
          <a:blip r:embed="rId5"/>
          <a:stretch>
            <a:fillRect/>
          </a:stretch>
        </p:blipFill>
        <p:spPr>
          <a:xfrm>
            <a:off x="1084854" y="556711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90360" y="-17180"/>
            <a:ext cx="7444346"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ocean</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550048" y="5537180"/>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exhaust</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5311E42B-3AD5-5A90-1953-A346383997BB}"/>
              </a:ext>
            </a:extLst>
          </p:cNvPr>
          <p:cNvPicPr>
            <a:picLocks noChangeAspect="1"/>
          </p:cNvPicPr>
          <p:nvPr/>
        </p:nvPicPr>
        <p:blipFill>
          <a:blip r:embed="rId4"/>
          <a:stretch>
            <a:fillRect/>
          </a:stretch>
        </p:blipFill>
        <p:spPr>
          <a:xfrm>
            <a:off x="385819" y="5736291"/>
            <a:ext cx="3251200" cy="3251200"/>
          </a:xfrm>
          <a:prstGeom prst="rect">
            <a:avLst/>
          </a:prstGeom>
        </p:spPr>
      </p:pic>
      <p:pic>
        <p:nvPicPr>
          <p:cNvPr id="4" name="Picture 3">
            <a:extLst>
              <a:ext uri="{FF2B5EF4-FFF2-40B4-BE49-F238E27FC236}">
                <a16:creationId xmlns:a16="http://schemas.microsoft.com/office/drawing/2014/main" id="{C5141225-68C2-AE79-70B1-542C6E512B4E}"/>
              </a:ext>
            </a:extLst>
          </p:cNvPr>
          <p:cNvPicPr>
            <a:picLocks noChangeAspect="1"/>
          </p:cNvPicPr>
          <p:nvPr/>
        </p:nvPicPr>
        <p:blipFill>
          <a:blip r:embed="rId5"/>
          <a:stretch>
            <a:fillRect/>
          </a:stretch>
        </p:blipFill>
        <p:spPr>
          <a:xfrm>
            <a:off x="8689194" y="602862"/>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43250" y="42942"/>
            <a:ext cx="795410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gather</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20406" y="5299574"/>
            <a:ext cx="985503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hurtle</a:t>
            </a:r>
            <a:endParaRPr sz="13800" dirty="0">
              <a:latin typeface="Gill Sans MT" panose="020B0502020104020203" pitchFamily="34" charset="77"/>
            </a:endParaRPr>
          </a:p>
        </p:txBody>
      </p:sp>
      <p:pic>
        <p:nvPicPr>
          <p:cNvPr id="2" name="Picture 1">
            <a:extLst>
              <a:ext uri="{FF2B5EF4-FFF2-40B4-BE49-F238E27FC236}">
                <a16:creationId xmlns:a16="http://schemas.microsoft.com/office/drawing/2014/main" id="{BDFF62B7-CDB8-9F9C-45DD-9E28C33EA03E}"/>
              </a:ext>
            </a:extLst>
          </p:cNvPr>
          <p:cNvPicPr>
            <a:picLocks noChangeAspect="1"/>
          </p:cNvPicPr>
          <p:nvPr/>
        </p:nvPicPr>
        <p:blipFill>
          <a:blip r:embed="rId4"/>
          <a:stretch>
            <a:fillRect/>
          </a:stretch>
        </p:blipFill>
        <p:spPr>
          <a:xfrm>
            <a:off x="9097351" y="646179"/>
            <a:ext cx="3251200" cy="3251200"/>
          </a:xfrm>
          <a:prstGeom prst="rect">
            <a:avLst/>
          </a:prstGeom>
        </p:spPr>
      </p:pic>
      <p:pic>
        <p:nvPicPr>
          <p:cNvPr id="4" name="Picture 3">
            <a:extLst>
              <a:ext uri="{FF2B5EF4-FFF2-40B4-BE49-F238E27FC236}">
                <a16:creationId xmlns:a16="http://schemas.microsoft.com/office/drawing/2014/main" id="{8992386F-8EF8-97C3-59CB-5711E1F1E2C6}"/>
              </a:ext>
            </a:extLst>
          </p:cNvPr>
          <p:cNvPicPr>
            <a:picLocks noChangeAspect="1"/>
          </p:cNvPicPr>
          <p:nvPr/>
        </p:nvPicPr>
        <p:blipFill>
          <a:blip r:embed="rId5"/>
          <a:stretch>
            <a:fillRect/>
          </a:stretch>
        </p:blipFill>
        <p:spPr>
          <a:xfrm>
            <a:off x="682708" y="569633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305549"/>
            <a:ext cx="1199989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launch</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99293" y="5803446"/>
            <a:ext cx="1028859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precious</a:t>
            </a:r>
            <a:endParaRPr sz="9600" dirty="0">
              <a:latin typeface="Gill Sans MT" panose="020B0502020104020203" pitchFamily="34" charset="77"/>
            </a:endParaRPr>
          </a:p>
        </p:txBody>
      </p:sp>
      <p:pic>
        <p:nvPicPr>
          <p:cNvPr id="2" name="Picture 1">
            <a:extLst>
              <a:ext uri="{FF2B5EF4-FFF2-40B4-BE49-F238E27FC236}">
                <a16:creationId xmlns:a16="http://schemas.microsoft.com/office/drawing/2014/main" id="{9C2922FE-4383-2772-1D35-4D4332CE3978}"/>
              </a:ext>
            </a:extLst>
          </p:cNvPr>
          <p:cNvPicPr>
            <a:picLocks noChangeAspect="1"/>
          </p:cNvPicPr>
          <p:nvPr/>
        </p:nvPicPr>
        <p:blipFill>
          <a:blip r:embed="rId4"/>
          <a:stretch>
            <a:fillRect/>
          </a:stretch>
        </p:blipFill>
        <p:spPr>
          <a:xfrm>
            <a:off x="9284858" y="574945"/>
            <a:ext cx="3251200" cy="3251200"/>
          </a:xfrm>
          <a:prstGeom prst="rect">
            <a:avLst/>
          </a:prstGeom>
        </p:spPr>
      </p:pic>
      <p:pic>
        <p:nvPicPr>
          <p:cNvPr id="4" name="Picture 3">
            <a:extLst>
              <a:ext uri="{FF2B5EF4-FFF2-40B4-BE49-F238E27FC236}">
                <a16:creationId xmlns:a16="http://schemas.microsoft.com/office/drawing/2014/main" id="{553FEFBF-982B-F081-29FE-B7447881D386}"/>
              </a:ext>
            </a:extLst>
          </p:cNvPr>
          <p:cNvPicPr>
            <a:picLocks noChangeAspect="1"/>
          </p:cNvPicPr>
          <p:nvPr/>
        </p:nvPicPr>
        <p:blipFill>
          <a:blip r:embed="rId5"/>
          <a:stretch>
            <a:fillRect/>
          </a:stretch>
        </p:blipFill>
        <p:spPr>
          <a:xfrm>
            <a:off x="550644" y="5827985"/>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60ED4AE-536B-7CA7-1739-1F9236BB4513}"/>
              </a:ext>
            </a:extLst>
          </p:cNvPr>
          <p:cNvGrpSpPr/>
          <p:nvPr/>
        </p:nvGrpSpPr>
        <p:grpSpPr>
          <a:xfrm rot="11574440">
            <a:off x="-8428798" y="-6316639"/>
            <a:ext cx="8917924" cy="15439250"/>
            <a:chOff x="11782763" y="-862597"/>
            <a:chExt cx="8917924" cy="15439250"/>
          </a:xfrm>
        </p:grpSpPr>
        <p:sp>
          <p:nvSpPr>
            <p:cNvPr id="6" name="Rectangle 5">
              <a:extLst>
                <a:ext uri="{FF2B5EF4-FFF2-40B4-BE49-F238E27FC236}">
                  <a16:creationId xmlns:a16="http://schemas.microsoft.com/office/drawing/2014/main" id="{C7A59E97-1760-3CB4-F6BB-59A170AA3968}"/>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7" name="Rectangle 6">
              <a:extLst>
                <a:ext uri="{FF2B5EF4-FFF2-40B4-BE49-F238E27FC236}">
                  <a16:creationId xmlns:a16="http://schemas.microsoft.com/office/drawing/2014/main" id="{F08549C3-7AAF-C296-1060-17CFDEDC952F}"/>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94165" y="685828"/>
            <a:ext cx="6490559"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fierce</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76421" y="5537180"/>
            <a:ext cx="1024433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greedy</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FADDF7C-EDAA-3C10-D07B-B8023ACE50DA}"/>
              </a:ext>
            </a:extLst>
          </p:cNvPr>
          <p:cNvPicPr>
            <a:picLocks noChangeAspect="1"/>
          </p:cNvPicPr>
          <p:nvPr/>
        </p:nvPicPr>
        <p:blipFill>
          <a:blip r:embed="rId4"/>
          <a:stretch>
            <a:fillRect/>
          </a:stretch>
        </p:blipFill>
        <p:spPr>
          <a:xfrm>
            <a:off x="8669785" y="599597"/>
            <a:ext cx="3251200" cy="3251200"/>
          </a:xfrm>
          <a:prstGeom prst="rect">
            <a:avLst/>
          </a:prstGeom>
        </p:spPr>
      </p:pic>
      <p:pic>
        <p:nvPicPr>
          <p:cNvPr id="4" name="Picture 3">
            <a:extLst>
              <a:ext uri="{FF2B5EF4-FFF2-40B4-BE49-F238E27FC236}">
                <a16:creationId xmlns:a16="http://schemas.microsoft.com/office/drawing/2014/main" id="{E7A83EEE-8D3E-3C9B-F55B-C579D0402959}"/>
              </a:ext>
            </a:extLst>
          </p:cNvPr>
          <p:cNvPicPr>
            <a:picLocks noChangeAspect="1"/>
          </p:cNvPicPr>
          <p:nvPr/>
        </p:nvPicPr>
        <p:blipFill>
          <a:blip r:embed="rId5"/>
          <a:stretch>
            <a:fillRect/>
          </a:stretch>
        </p:blipFill>
        <p:spPr>
          <a:xfrm>
            <a:off x="522688" y="5633761"/>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99476" y="769884"/>
            <a:ext cx="679192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friend</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38926" y="5270798"/>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learn</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5811D851-00B5-364E-C1E3-4E667E70EB00}"/>
              </a:ext>
            </a:extLst>
          </p:cNvPr>
          <p:cNvPicPr>
            <a:picLocks noChangeAspect="1"/>
          </p:cNvPicPr>
          <p:nvPr/>
        </p:nvPicPr>
        <p:blipFill>
          <a:blip r:embed="rId4"/>
          <a:stretch>
            <a:fillRect/>
          </a:stretch>
        </p:blipFill>
        <p:spPr>
          <a:xfrm>
            <a:off x="8785122" y="602862"/>
            <a:ext cx="3251200" cy="3251200"/>
          </a:xfrm>
          <a:prstGeom prst="rect">
            <a:avLst/>
          </a:prstGeom>
        </p:spPr>
      </p:pic>
      <p:pic>
        <p:nvPicPr>
          <p:cNvPr id="4" name="Picture 3">
            <a:extLst>
              <a:ext uri="{FF2B5EF4-FFF2-40B4-BE49-F238E27FC236}">
                <a16:creationId xmlns:a16="http://schemas.microsoft.com/office/drawing/2014/main" id="{10C5388E-63D7-FEE4-5DFB-388CDD90F3A3}"/>
              </a:ext>
            </a:extLst>
          </p:cNvPr>
          <p:cNvPicPr>
            <a:picLocks noChangeAspect="1"/>
          </p:cNvPicPr>
          <p:nvPr/>
        </p:nvPicPr>
        <p:blipFill>
          <a:blip r:embed="rId5"/>
          <a:stretch>
            <a:fillRect/>
          </a:stretch>
        </p:blipFill>
        <p:spPr>
          <a:xfrm>
            <a:off x="689837" y="5535459"/>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46514" y="480767"/>
            <a:ext cx="719588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ocean</a:t>
            </a:r>
            <a:endParaRPr sz="239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6021350"/>
            <a:ext cx="1234608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exhaust</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961C0DBA-13CB-1D33-8678-3CFB8274EB21}"/>
              </a:ext>
            </a:extLst>
          </p:cNvPr>
          <p:cNvPicPr>
            <a:picLocks noChangeAspect="1"/>
          </p:cNvPicPr>
          <p:nvPr/>
        </p:nvPicPr>
        <p:blipFill>
          <a:blip r:embed="rId4"/>
          <a:stretch>
            <a:fillRect/>
          </a:stretch>
        </p:blipFill>
        <p:spPr>
          <a:xfrm>
            <a:off x="682017" y="5724319"/>
            <a:ext cx="3251200" cy="3251200"/>
          </a:xfrm>
          <a:prstGeom prst="rect">
            <a:avLst/>
          </a:prstGeom>
        </p:spPr>
      </p:pic>
      <p:pic>
        <p:nvPicPr>
          <p:cNvPr id="4" name="Picture 3">
            <a:extLst>
              <a:ext uri="{FF2B5EF4-FFF2-40B4-BE49-F238E27FC236}">
                <a16:creationId xmlns:a16="http://schemas.microsoft.com/office/drawing/2014/main" id="{CF33E9BB-A2C8-2EF5-8DBA-73105907BC36}"/>
              </a:ext>
            </a:extLst>
          </p:cNvPr>
          <p:cNvPicPr>
            <a:picLocks noChangeAspect="1"/>
          </p:cNvPicPr>
          <p:nvPr/>
        </p:nvPicPr>
        <p:blipFill>
          <a:blip r:embed="rId5"/>
          <a:stretch>
            <a:fillRect/>
          </a:stretch>
        </p:blipFill>
        <p:spPr>
          <a:xfrm>
            <a:off x="9023093" y="602862"/>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685510" y="2274766"/>
            <a:ext cx="175047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fierce	</a:t>
            </a:r>
            <a:endParaRPr b="1" dirty="0">
              <a:latin typeface="Gill Sans MT" panose="020B0502020104020203" pitchFamily="34" charset="77"/>
              <a:sym typeface="American Typewriter"/>
            </a:endParaRPr>
          </a:p>
        </p:txBody>
      </p:sp>
      <p:sp>
        <p:nvSpPr>
          <p:cNvPr id="134" name="office"/>
          <p:cNvSpPr txBox="1"/>
          <p:nvPr/>
        </p:nvSpPr>
        <p:spPr>
          <a:xfrm>
            <a:off x="5508422" y="3183419"/>
            <a:ext cx="210474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greedy</a:t>
            </a:r>
            <a:endParaRPr dirty="0">
              <a:latin typeface="Gill Sans MT" panose="020B0502020104020203" pitchFamily="34" charset="77"/>
            </a:endParaRPr>
          </a:p>
        </p:txBody>
      </p:sp>
      <p:sp>
        <p:nvSpPr>
          <p:cNvPr id="135" name="spare"/>
          <p:cNvSpPr txBox="1"/>
          <p:nvPr/>
        </p:nvSpPr>
        <p:spPr>
          <a:xfrm>
            <a:off x="5648671" y="4033018"/>
            <a:ext cx="182421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friend</a:t>
            </a:r>
            <a:endParaRPr b="1" dirty="0">
              <a:latin typeface="Gill Sans MT" panose="020B0502020104020203" pitchFamily="34" charset="77"/>
              <a:sym typeface="American Typewriter"/>
            </a:endParaRPr>
          </a:p>
        </p:txBody>
      </p:sp>
      <p:sp>
        <p:nvSpPr>
          <p:cNvPr id="136" name="chipped"/>
          <p:cNvSpPr txBox="1"/>
          <p:nvPr/>
        </p:nvSpPr>
        <p:spPr>
          <a:xfrm>
            <a:off x="5760094" y="4958818"/>
            <a:ext cx="160140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learn</a:t>
            </a:r>
            <a:endParaRPr dirty="0">
              <a:latin typeface="Gill Sans MT" panose="020B0502020104020203" pitchFamily="34" charset="77"/>
            </a:endParaRPr>
          </a:p>
        </p:txBody>
      </p:sp>
      <p:sp>
        <p:nvSpPr>
          <p:cNvPr id="137" name="lift"/>
          <p:cNvSpPr txBox="1"/>
          <p:nvPr/>
        </p:nvSpPr>
        <p:spPr>
          <a:xfrm>
            <a:off x="5622229" y="5829370"/>
            <a:ext cx="187711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ocean</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595734"/>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gather</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66400" y="5616915"/>
            <a:ext cx="102885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hurtle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65C989F0-D8A6-F513-D08A-45F6483E0CCB}"/>
              </a:ext>
            </a:extLst>
          </p:cNvPr>
          <p:cNvPicPr>
            <a:picLocks noChangeAspect="1"/>
          </p:cNvPicPr>
          <p:nvPr/>
        </p:nvPicPr>
        <p:blipFill>
          <a:blip r:embed="rId4"/>
          <a:stretch>
            <a:fillRect/>
          </a:stretch>
        </p:blipFill>
        <p:spPr>
          <a:xfrm>
            <a:off x="9097351" y="612034"/>
            <a:ext cx="3251200" cy="3251200"/>
          </a:xfrm>
          <a:prstGeom prst="rect">
            <a:avLst/>
          </a:prstGeom>
        </p:spPr>
      </p:pic>
      <p:pic>
        <p:nvPicPr>
          <p:cNvPr id="4" name="Picture 3">
            <a:extLst>
              <a:ext uri="{FF2B5EF4-FFF2-40B4-BE49-F238E27FC236}">
                <a16:creationId xmlns:a16="http://schemas.microsoft.com/office/drawing/2014/main" id="{7A3F6841-DD27-D7C1-95C2-20A8F45282D7}"/>
              </a:ext>
            </a:extLst>
          </p:cNvPr>
          <p:cNvPicPr>
            <a:picLocks noChangeAspect="1"/>
          </p:cNvPicPr>
          <p:nvPr/>
        </p:nvPicPr>
        <p:blipFill>
          <a:blip r:embed="rId5"/>
          <a:stretch>
            <a:fillRect/>
          </a:stretch>
        </p:blipFill>
        <p:spPr>
          <a:xfrm>
            <a:off x="451409" y="5724319"/>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08911" y="698482"/>
            <a:ext cx="10143937"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launch</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26481" y="5831541"/>
            <a:ext cx="10944213"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precious</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43239269-E761-DCD9-4AC6-C8C0D46CC310}"/>
              </a:ext>
            </a:extLst>
          </p:cNvPr>
          <p:cNvPicPr>
            <a:picLocks noChangeAspect="1"/>
          </p:cNvPicPr>
          <p:nvPr/>
        </p:nvPicPr>
        <p:blipFill>
          <a:blip r:embed="rId4"/>
          <a:stretch>
            <a:fillRect/>
          </a:stretch>
        </p:blipFill>
        <p:spPr>
          <a:xfrm>
            <a:off x="9320970" y="602862"/>
            <a:ext cx="3251200" cy="3251200"/>
          </a:xfrm>
          <a:prstGeom prst="rect">
            <a:avLst/>
          </a:prstGeom>
        </p:spPr>
      </p:pic>
      <p:pic>
        <p:nvPicPr>
          <p:cNvPr id="4" name="Picture 3">
            <a:extLst>
              <a:ext uri="{FF2B5EF4-FFF2-40B4-BE49-F238E27FC236}">
                <a16:creationId xmlns:a16="http://schemas.microsoft.com/office/drawing/2014/main" id="{AF9A4CC5-B547-4291-77AC-DE64397BB14F}"/>
              </a:ext>
            </a:extLst>
          </p:cNvPr>
          <p:cNvPicPr>
            <a:picLocks noChangeAspect="1"/>
          </p:cNvPicPr>
          <p:nvPr/>
        </p:nvPicPr>
        <p:blipFill>
          <a:blip r:embed="rId5"/>
          <a:stretch>
            <a:fillRect/>
          </a:stretch>
        </p:blipFill>
        <p:spPr>
          <a:xfrm>
            <a:off x="682708" y="5777567"/>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547746" y="3418118"/>
            <a:ext cx="202619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gather</a:t>
            </a:r>
            <a:endParaRPr b="1" dirty="0">
              <a:latin typeface="Gill Sans MT" panose="020B0502020104020203" pitchFamily="34" charset="77"/>
              <a:sym typeface="American Typewriter"/>
            </a:endParaRPr>
          </a:p>
        </p:txBody>
      </p:sp>
      <p:sp>
        <p:nvSpPr>
          <p:cNvPr id="140" name="tolerate"/>
          <p:cNvSpPr txBox="1"/>
          <p:nvPr/>
        </p:nvSpPr>
        <p:spPr>
          <a:xfrm>
            <a:off x="5368200" y="2522165"/>
            <a:ext cx="238526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exhaust</a:t>
            </a:r>
            <a:endParaRPr dirty="0">
              <a:latin typeface="Gill Sans MT" panose="020B0502020104020203" pitchFamily="34" charset="77"/>
            </a:endParaRPr>
          </a:p>
        </p:txBody>
      </p:sp>
      <p:sp>
        <p:nvSpPr>
          <p:cNvPr id="141" name="fixation"/>
          <p:cNvSpPr txBox="1"/>
          <p:nvPr/>
        </p:nvSpPr>
        <p:spPr>
          <a:xfrm>
            <a:off x="5615881" y="4280417"/>
            <a:ext cx="188994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hurtle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491818" y="5188117"/>
            <a:ext cx="2021387"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launch</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207301" y="5996646"/>
            <a:ext cx="259045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precious</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43170" y="1309202"/>
            <a:ext cx="2131995"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fierce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0" y="638423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Greg had </a:t>
            </a:r>
            <a:r>
              <a:rPr lang="en-GB" sz="4000" b="1" dirty="0">
                <a:latin typeface="Gill Sans MT" panose="020B0502020104020203" pitchFamily="34" charset="77"/>
              </a:rPr>
              <a:t>fierce</a:t>
            </a:r>
            <a:r>
              <a:rPr lang="en-GB" sz="4000" dirty="0">
                <a:latin typeface="Gill Sans MT" panose="020B0502020104020203" pitchFamily="34" charset="77"/>
              </a:rPr>
              <a:t> determination to win the race. </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fierce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09438338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a:t>
                      </a:r>
                      <a:r>
                        <a:rPr lang="en-GB" sz="2600" b="1" dirty="0">
                          <a:solidFill>
                            <a:srgbClr val="DD2909"/>
                          </a:solidFill>
                          <a:latin typeface="Gill Sans MT" panose="020B0502020104020203" pitchFamily="34" charset="77"/>
                        </a:rPr>
                        <a:t>/</a:t>
                      </a:r>
                      <a:r>
                        <a:rPr lang="en-GB" sz="2600" b="0" dirty="0">
                          <a:solidFill>
                            <a:srgbClr val="DD2909"/>
                          </a:solidFill>
                          <a:latin typeface="Gill Sans MT" panose="020B0502020104020203" pitchFamily="34" charset="77"/>
                        </a:rPr>
                        <a:t>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cool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competition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fiery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moderate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battle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AEDA8B85-3BAF-0C23-C57E-D598308956C5}"/>
              </a:ext>
            </a:extLst>
          </p:cNvPr>
          <p:cNvSpPr txBox="1"/>
          <p:nvPr/>
        </p:nvSpPr>
        <p:spPr>
          <a:xfrm>
            <a:off x="395611" y="4212880"/>
            <a:ext cx="7637658"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Fierce feelings or actions are very intense or enthusiastic, or involve great activity.</a:t>
            </a:r>
          </a:p>
        </p:txBody>
      </p:sp>
      <p:pic>
        <p:nvPicPr>
          <p:cNvPr id="2" name="Picture 1">
            <a:extLst>
              <a:ext uri="{FF2B5EF4-FFF2-40B4-BE49-F238E27FC236}">
                <a16:creationId xmlns:a16="http://schemas.microsoft.com/office/drawing/2014/main" id="{03121DEA-701E-F1E0-AB7D-62451A34EC4B}"/>
              </a:ext>
            </a:extLst>
          </p:cNvPr>
          <p:cNvPicPr>
            <a:picLocks noChangeAspect="1"/>
          </p:cNvPicPr>
          <p:nvPr/>
        </p:nvPicPr>
        <p:blipFill>
          <a:blip r:embed="rId4"/>
          <a:stretch>
            <a:fillRect/>
          </a:stretch>
        </p:blipFill>
        <p:spPr>
          <a:xfrm>
            <a:off x="8164734" y="2763055"/>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33982" y="1309202"/>
            <a:ext cx="255037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greedy</a:t>
            </a:r>
            <a:endParaRPr dirty="0">
              <a:latin typeface="Gill Sans MT" panose="020B0502020104020203" pitchFamily="34" charset="77"/>
            </a:endParaRPr>
          </a:p>
        </p:txBody>
      </p:sp>
      <p:sp>
        <p:nvSpPr>
          <p:cNvPr id="152" name="Definition:"/>
          <p:cNvSpPr txBox="1"/>
          <p:nvPr/>
        </p:nvSpPr>
        <p:spPr>
          <a:xfrm>
            <a:off x="2126162" y="3118307"/>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4359" y="6644342"/>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Mrs Knowles told a story about a </a:t>
            </a:r>
            <a:r>
              <a:rPr lang="en-GB" sz="4000" b="1" dirty="0">
                <a:latin typeface="Gill Sans MT" panose="020B0502020104020203" pitchFamily="34" charset="77"/>
              </a:rPr>
              <a:t>greedy</a:t>
            </a:r>
            <a:r>
              <a:rPr lang="en-GB" sz="4000" dirty="0">
                <a:latin typeface="Gill Sans MT" panose="020B0502020104020203" pitchFamily="34" charset="77"/>
              </a:rPr>
              <a:t> squirrel.</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greed-y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97961525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eager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charitable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needy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impatient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generous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speedy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selfish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52F04B9D-C230-E003-9AE1-4826051E2FC1}"/>
              </a:ext>
            </a:extLst>
          </p:cNvPr>
          <p:cNvSpPr txBox="1"/>
          <p:nvPr/>
        </p:nvSpPr>
        <p:spPr>
          <a:xfrm flipH="1">
            <a:off x="658195" y="4041656"/>
            <a:ext cx="6791369" cy="207236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If you describe someone as greedy, you mean that they want to have more of something such as food or money than is necessary or fair.</a:t>
            </a:r>
          </a:p>
        </p:txBody>
      </p:sp>
      <p:pic>
        <p:nvPicPr>
          <p:cNvPr id="2" name="Picture 1">
            <a:extLst>
              <a:ext uri="{FF2B5EF4-FFF2-40B4-BE49-F238E27FC236}">
                <a16:creationId xmlns:a16="http://schemas.microsoft.com/office/drawing/2014/main" id="{FBDB8C3F-25C2-47ED-9391-0C5455DD3D12}"/>
              </a:ext>
            </a:extLst>
          </p:cNvPr>
          <p:cNvPicPr>
            <a:picLocks noChangeAspect="1"/>
          </p:cNvPicPr>
          <p:nvPr/>
        </p:nvPicPr>
        <p:blipFill>
          <a:blip r:embed="rId4"/>
          <a:stretch>
            <a:fillRect/>
          </a:stretch>
        </p:blipFill>
        <p:spPr>
          <a:xfrm>
            <a:off x="8711712" y="2618192"/>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61609" y="1339979"/>
            <a:ext cx="2095125"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friend</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184821" y="6587127"/>
            <a:ext cx="12635157"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Omari was a very good </a:t>
            </a:r>
            <a:r>
              <a:rPr lang="en-GB" sz="4000" b="1" dirty="0">
                <a:latin typeface="Gill Sans MT" panose="020B0502020104020203" pitchFamily="34" charset="77"/>
              </a:rPr>
              <a:t>friend</a:t>
            </a:r>
            <a:r>
              <a:rPr lang="en-GB" sz="4000" dirty="0">
                <a:latin typeface="Gill Sans MT" panose="020B0502020104020203" pitchFamily="34" charset="77"/>
              </a:rPr>
              <a:t> to Norman.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friend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22750" y="1209476"/>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223943133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ally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enemy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buddy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foe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-ship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9618ACFD-BF52-BC4B-6CD6-80B77A69E253}"/>
              </a:ext>
            </a:extLst>
          </p:cNvPr>
          <p:cNvSpPr txBox="1"/>
          <p:nvPr/>
        </p:nvSpPr>
        <p:spPr>
          <a:xfrm>
            <a:off x="975848" y="4208821"/>
            <a:ext cx="5848261"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 friend is someone who you know well and like, but who is not related to you.</a:t>
            </a:r>
          </a:p>
        </p:txBody>
      </p:sp>
      <p:pic>
        <p:nvPicPr>
          <p:cNvPr id="2" name="Picture 1">
            <a:extLst>
              <a:ext uri="{FF2B5EF4-FFF2-40B4-BE49-F238E27FC236}">
                <a16:creationId xmlns:a16="http://schemas.microsoft.com/office/drawing/2014/main" id="{B9ACF68A-D0F8-5124-0AED-B86AF9ED7AC3}"/>
              </a:ext>
            </a:extLst>
          </p:cNvPr>
          <p:cNvPicPr>
            <a:picLocks noChangeAspect="1"/>
          </p:cNvPicPr>
          <p:nvPr/>
        </p:nvPicPr>
        <p:blipFill>
          <a:blip r:embed="rId4"/>
          <a:stretch>
            <a:fillRect/>
          </a:stretch>
        </p:blipFill>
        <p:spPr>
          <a:xfrm>
            <a:off x="8271237" y="2694587"/>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50583" y="1309202"/>
            <a:ext cx="191719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learn</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138986" y="65346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The class </a:t>
            </a:r>
            <a:r>
              <a:rPr lang="en-GB" sz="4000" b="1" dirty="0">
                <a:solidFill>
                  <a:schemeClr val="accent2"/>
                </a:solidFill>
                <a:latin typeface="Gill Sans MT" panose="020B0502020104020203" pitchFamily="34" charset="77"/>
              </a:rPr>
              <a:t>learned</a:t>
            </a:r>
            <a:r>
              <a:rPr lang="en-GB" sz="4000" dirty="0">
                <a:solidFill>
                  <a:schemeClr val="accent2"/>
                </a:solidFill>
                <a:latin typeface="Gill Sans MT" panose="020B0502020104020203" pitchFamily="34" charset="77"/>
              </a:rPr>
              <a:t> how to draw 3D shapes.</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learn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160451226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grasp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return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study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release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stern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 depth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1CA1292-8ECD-B762-BDCE-B22BC2F149FD}"/>
              </a:ext>
            </a:extLst>
          </p:cNvPr>
          <p:cNvSpPr txBox="1"/>
          <p:nvPr/>
        </p:nvSpPr>
        <p:spPr>
          <a:xfrm>
            <a:off x="835155" y="4281655"/>
            <a:ext cx="6008670"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learn something, you obtain knowledge or a skill through studying or training.</a:t>
            </a:r>
          </a:p>
        </p:txBody>
      </p:sp>
      <p:pic>
        <p:nvPicPr>
          <p:cNvPr id="2" name="Picture 1">
            <a:extLst>
              <a:ext uri="{FF2B5EF4-FFF2-40B4-BE49-F238E27FC236}">
                <a16:creationId xmlns:a16="http://schemas.microsoft.com/office/drawing/2014/main" id="{B64A70D5-0A88-41E7-ED8F-5D7543DF4C61}"/>
              </a:ext>
            </a:extLst>
          </p:cNvPr>
          <p:cNvPicPr>
            <a:picLocks noChangeAspect="1"/>
          </p:cNvPicPr>
          <p:nvPr/>
        </p:nvPicPr>
        <p:blipFill>
          <a:blip r:embed="rId4"/>
          <a:stretch>
            <a:fillRect/>
          </a:stretch>
        </p:blipFill>
        <p:spPr>
          <a:xfrm>
            <a:off x="8097076" y="2751214"/>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83082" y="1309202"/>
            <a:ext cx="225222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ocean</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59551" y="4393897"/>
            <a:ext cx="7336290"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An ocean is one of the five very large areas of sea on the Earth's surface.</a:t>
            </a:r>
          </a:p>
        </p:txBody>
      </p:sp>
      <p:sp>
        <p:nvSpPr>
          <p:cNvPr id="155" name="The was a tear in Freddie’s new school jumper."/>
          <p:cNvSpPr txBox="1"/>
          <p:nvPr/>
        </p:nvSpPr>
        <p:spPr>
          <a:xfrm>
            <a:off x="0" y="62471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There is lots of marine life found in the </a:t>
            </a:r>
            <a:r>
              <a:rPr lang="en-GB" sz="4000" b="1" dirty="0">
                <a:latin typeface="Gill Sans MT" panose="020B0502020104020203" pitchFamily="34" charset="77"/>
              </a:rPr>
              <a:t>ocean</a:t>
            </a:r>
            <a:r>
              <a:rPr lang="en-GB" sz="4000" dirty="0">
                <a:latin typeface="Gill Sans MT" panose="020B0502020104020203" pitchFamily="34" charset="77"/>
              </a:rPr>
              <a: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(o-cean)</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1307746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sea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tide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cruise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64863FE4-DDCF-D45C-39A1-D09348F3224A}"/>
              </a:ext>
            </a:extLst>
          </p:cNvPr>
          <p:cNvPicPr>
            <a:picLocks noChangeAspect="1"/>
          </p:cNvPicPr>
          <p:nvPr/>
        </p:nvPicPr>
        <p:blipFill>
          <a:blip r:embed="rId4"/>
          <a:stretch>
            <a:fillRect/>
          </a:stretch>
        </p:blipFill>
        <p:spPr>
          <a:xfrm>
            <a:off x="8799568" y="2520705"/>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43904</TotalTime>
  <Words>1271</Words>
  <Application>Microsoft Macintosh PowerPoint</Application>
  <PresentationFormat>Custom</PresentationFormat>
  <Paragraphs>350</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1873</cp:revision>
  <dcterms:modified xsi:type="dcterms:W3CDTF">2024-05-22T07:53:33Z</dcterms:modified>
</cp:coreProperties>
</file>